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"/>
  </p:notesMasterIdLst>
  <p:sldIdLst>
    <p:sldId id="256" r:id="rId2"/>
  </p:sldIdLst>
  <p:sldSz cx="38404800" cy="2880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87" autoAdjust="0"/>
    <p:restoredTop sz="82752" autoAdjust="0"/>
  </p:normalViewPr>
  <p:slideViewPr>
    <p:cSldViewPr snapToGrid="0">
      <p:cViewPr>
        <p:scale>
          <a:sx n="50" d="100"/>
          <a:sy n="50" d="100"/>
        </p:scale>
        <p:origin x="-955" y="-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5D647-1C15-4A30-A144-81BC68FF71DD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A9721-0177-43AD-8DF2-2592E617C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27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A9721-0177-43AD-8DF2-2592E617CA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38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4713925"/>
            <a:ext cx="32644080" cy="1002792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5128560"/>
            <a:ext cx="28803600" cy="6954200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11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24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1533525"/>
            <a:ext cx="8281035" cy="244097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1533525"/>
            <a:ext cx="24363045" cy="24409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04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4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7180906"/>
            <a:ext cx="33124140" cy="11981495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19275751"/>
            <a:ext cx="33124140" cy="6300785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70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7667625"/>
            <a:ext cx="16322040" cy="182756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7667625"/>
            <a:ext cx="16322040" cy="182756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0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533531"/>
            <a:ext cx="33124140" cy="5567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7060885"/>
            <a:ext cx="16247028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0521315"/>
            <a:ext cx="16247028" cy="154752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7060885"/>
            <a:ext cx="16327042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0521315"/>
            <a:ext cx="16327042" cy="154752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63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53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7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920240"/>
            <a:ext cx="12386548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4147191"/>
            <a:ext cx="19442430" cy="20469225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8641080"/>
            <a:ext cx="12386548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5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920240"/>
            <a:ext cx="12386548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4147191"/>
            <a:ext cx="19442430" cy="20469225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8641080"/>
            <a:ext cx="12386548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01ED-650B-426B-A3A4-BEFB7AC34B2B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03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533531"/>
            <a:ext cx="33124140" cy="5567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7667625"/>
            <a:ext cx="33124140" cy="18275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26696676"/>
            <a:ext cx="864108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D01ED-650B-426B-A3A4-BEFB7AC34B2B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26696676"/>
            <a:ext cx="1296162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26696676"/>
            <a:ext cx="864108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B3CD8-72A8-4E46-8602-C80AF0F63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2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1.png"/><Relationship Id="rId21" Type="http://schemas.openxmlformats.org/officeDocument/2006/relationships/image" Target="../media/image17.tiff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emf"/><Relationship Id="rId15" Type="http://schemas.openxmlformats.org/officeDocument/2006/relationships/image" Target="../media/image11.png"/><Relationship Id="rId23" Type="http://schemas.openxmlformats.org/officeDocument/2006/relationships/image" Target="../media/image19.tiff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14" Type="http://schemas.openxmlformats.org/officeDocument/2006/relationships/image" Target="../media/image10.png"/><Relationship Id="rId22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183" y="258626"/>
            <a:ext cx="38017938" cy="5720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28652" y="258626"/>
            <a:ext cx="2351088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00" b="1" dirty="0" smtClean="0">
                <a:solidFill>
                  <a:srgbClr val="7A0019"/>
                </a:solidFill>
                <a:latin typeface="Frutiger Light Condensed" panose="020B0406020504020204" pitchFamily="34" charset="0"/>
                <a:cs typeface="Times New Roman" panose="02020603050405020304" pitchFamily="18" charset="0"/>
              </a:rPr>
              <a:t>Quantifying Surface water-Groundwater exchange using Temperature Profile Inverse modeling in a Riparian Wetland</a:t>
            </a:r>
            <a:endParaRPr lang="en-US" sz="8500" b="1" dirty="0">
              <a:solidFill>
                <a:srgbClr val="7A0019"/>
              </a:solidFill>
              <a:latin typeface="Frutiger Light Condensed" panose="020B040602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Example of Block M, Wordmark, and Driven to Discover mark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0407" y="2086009"/>
            <a:ext cx="5427698" cy="339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170255" y="664007"/>
            <a:ext cx="539368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accent6"/>
                </a:solidFill>
              </a:rPr>
              <a:t>number</a:t>
            </a:r>
            <a:endParaRPr lang="en-US" sz="72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8652" y="3258972"/>
            <a:ext cx="23995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Frutiger Light Condensed" panose="020B0406020504020204" pitchFamily="34" charset="0"/>
              </a:rPr>
              <a:t>Jack Lange</a:t>
            </a:r>
            <a:r>
              <a:rPr lang="en-US" sz="6000" baseline="30000" dirty="0" smtClean="0">
                <a:latin typeface="Frutiger Light Condensed" panose="020B0406020504020204" pitchFamily="34" charset="0"/>
              </a:rPr>
              <a:t>1</a:t>
            </a:r>
            <a:r>
              <a:rPr lang="en-US" sz="6000" dirty="0" smtClean="0">
                <a:latin typeface="Frutiger Light Condensed" panose="020B0406020504020204" pitchFamily="34" charset="0"/>
              </a:rPr>
              <a:t>,  G.-H. Crystal Ng</a:t>
            </a:r>
            <a:r>
              <a:rPr lang="en-US" sz="6000" baseline="30000" dirty="0">
                <a:latin typeface="Frutiger Light Condensed" panose="020B0406020504020204" pitchFamily="34" charset="0"/>
              </a:rPr>
              <a:t>1</a:t>
            </a:r>
            <a:r>
              <a:rPr lang="en-US" sz="6000" dirty="0" smtClean="0">
                <a:latin typeface="Frutiger Light Condensed" panose="020B0406020504020204" pitchFamily="34" charset="0"/>
              </a:rPr>
              <a:t>, Amanda R. Yourd</a:t>
            </a:r>
            <a:r>
              <a:rPr lang="en-US" sz="6000" baseline="30000" dirty="0" smtClean="0">
                <a:latin typeface="Frutiger Light Condensed" panose="020B0406020504020204" pitchFamily="34" charset="0"/>
              </a:rPr>
              <a:t>1</a:t>
            </a:r>
            <a:r>
              <a:rPr lang="en-US" sz="6000" dirty="0" smtClean="0">
                <a:latin typeface="Frutiger Light Condensed" panose="020B0406020504020204" pitchFamily="34" charset="0"/>
              </a:rPr>
              <a:t>, Chad Sandell</a:t>
            </a:r>
            <a:r>
              <a:rPr lang="en-US" sz="6000" baseline="30000" dirty="0" smtClean="0">
                <a:latin typeface="Frutiger Light Condensed" panose="020B0406020504020204" pitchFamily="34" charset="0"/>
              </a:rPr>
              <a:t>1</a:t>
            </a:r>
            <a:r>
              <a:rPr lang="en-US" sz="6000" dirty="0" smtClean="0">
                <a:latin typeface="Frutiger Light Condensed" panose="020B0406020504020204" pitchFamily="34" charset="0"/>
              </a:rPr>
              <a:t> , Andrew D Wickert</a:t>
            </a:r>
            <a:r>
              <a:rPr lang="en-US" sz="6000" baseline="30000" dirty="0" smtClean="0">
                <a:latin typeface="Frutiger Light Condensed" panose="020B0406020504020204" pitchFamily="34" charset="0"/>
              </a:rPr>
              <a:t>1</a:t>
            </a:r>
            <a:endParaRPr lang="en-US" sz="6000" dirty="0" smtClean="0">
              <a:latin typeface="Frutiger Light Condensed" panose="020B0406020504020204" pitchFamily="34" charset="0"/>
            </a:endParaRPr>
          </a:p>
          <a:p>
            <a:pPr algn="ctr"/>
            <a:r>
              <a:rPr lang="en-US" sz="6000" i="1" baseline="30000" dirty="0">
                <a:latin typeface="Frutiger Light Condensed" panose="020B0406020504020204" pitchFamily="34" charset="0"/>
              </a:rPr>
              <a:t>1</a:t>
            </a:r>
            <a:r>
              <a:rPr lang="en-US" sz="6000" i="1" dirty="0" smtClean="0">
                <a:latin typeface="Frutiger Light Condensed" panose="020B0406020504020204" pitchFamily="34" charset="0"/>
              </a:rPr>
              <a:t>Dept. of Earth Sciences, University of Minnesota Twin-Cities</a:t>
            </a:r>
            <a:endParaRPr lang="en-US" sz="6000" i="1" dirty="0">
              <a:latin typeface="Frutiger Light Condensed" panose="020B0406020504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012" y="6509912"/>
            <a:ext cx="11767588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Study Site and Motivation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61858" y="6511682"/>
            <a:ext cx="11767588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  <a:cs typeface="Times New Roman" panose="02020603050405020304" pitchFamily="18" charset="0"/>
              </a:rPr>
              <a:t>Sediment characterization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16612" y="6506144"/>
            <a:ext cx="11767589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Model fit and sensitivity analysis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78752" y="22546439"/>
            <a:ext cx="11767589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Future work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16612" y="25426082"/>
            <a:ext cx="11767589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References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013" y="14992556"/>
            <a:ext cx="11767587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Inverse Model Theory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3012" y="22840759"/>
            <a:ext cx="11767588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Data collection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178752" y="18703825"/>
            <a:ext cx="11767588" cy="1111850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Conclusions</a:t>
            </a:r>
            <a:endParaRPr lang="en-US" sz="66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84" y="8270147"/>
            <a:ext cx="6065666" cy="4623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3450" y="8235894"/>
            <a:ext cx="6727501" cy="46430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384734" y="27009969"/>
            <a:ext cx="711628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Yourd</a:t>
            </a:r>
            <a:r>
              <a:rPr lang="en-US" sz="3200" dirty="0" smtClean="0"/>
              <a:t>, Stallman 1965, </a:t>
            </a:r>
            <a:r>
              <a:rPr lang="en-US" sz="3200" dirty="0" err="1" smtClean="0"/>
              <a:t>farouki</a:t>
            </a:r>
            <a:r>
              <a:rPr lang="en-US" sz="3200" dirty="0" smtClean="0"/>
              <a:t> </a:t>
            </a:r>
            <a:r>
              <a:rPr lang="en-US" sz="3200" dirty="0" err="1" smtClean="0"/>
              <a:t>Mybro</a:t>
            </a:r>
            <a:r>
              <a:rPr lang="en-US" sz="3200" dirty="0"/>
              <a:t>, (Hayashi &amp; </a:t>
            </a:r>
            <a:r>
              <a:rPr lang="en-US" sz="3200" dirty="0" err="1"/>
              <a:t>Rosenberry</a:t>
            </a:r>
            <a:r>
              <a:rPr lang="en-US" sz="3200" dirty="0"/>
              <a:t> 2002; Kurtz et al.</a:t>
            </a:r>
          </a:p>
          <a:p>
            <a:r>
              <a:rPr lang="en-US" sz="3200" dirty="0"/>
              <a:t>2007).</a:t>
            </a:r>
          </a:p>
          <a:p>
            <a:r>
              <a:rPr lang="en-US" sz="3200" dirty="0" smtClean="0"/>
              <a:t> USSGS - Koch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1923946" y="25178698"/>
            <a:ext cx="73009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Need a blurb from </a:t>
            </a:r>
            <a:r>
              <a:rPr lang="en-US" sz="4400" dirty="0"/>
              <a:t>A</a:t>
            </a:r>
            <a:r>
              <a:rPr lang="en-US" sz="4400" dirty="0" smtClean="0"/>
              <a:t>ndy about data loggers, and maybe an image</a:t>
            </a:r>
            <a:endParaRPr lang="en-US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6585215" y="24620826"/>
            <a:ext cx="68190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</a:t>
            </a:r>
            <a:r>
              <a:rPr lang="en-US" dirty="0" smtClean="0"/>
              <a:t>temperature </a:t>
            </a:r>
            <a:r>
              <a:rPr lang="en-US" dirty="0"/>
              <a:t>probes were </a:t>
            </a:r>
            <a:r>
              <a:rPr lang="en-US" dirty="0" smtClean="0"/>
              <a:t>collocated with PZ’s</a:t>
            </a:r>
          </a:p>
          <a:p>
            <a:r>
              <a:rPr lang="en-US" dirty="0" smtClean="0"/>
              <a:t>conjunction </a:t>
            </a:r>
            <a:r>
              <a:rPr lang="en-US" dirty="0"/>
              <a:t>with mini piezometer </a:t>
            </a:r>
            <a:r>
              <a:rPr lang="en-US" dirty="0" smtClean="0"/>
              <a:t>wetlands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 bottom thermistor was located at approximately 30-40</a:t>
            </a:r>
          </a:p>
          <a:p>
            <a:r>
              <a:rPr lang="en-US" dirty="0" smtClean="0"/>
              <a:t>cm </a:t>
            </a:r>
            <a:r>
              <a:rPr lang="en-US" dirty="0"/>
              <a:t>depth below the sediment-water interface, with most sensors clustered within the top</a:t>
            </a:r>
          </a:p>
          <a:p>
            <a:r>
              <a:rPr lang="en-US" dirty="0"/>
              <a:t>10 cm, which corresponds to the wild rice root zone. Temperature readings were logged</a:t>
            </a:r>
          </a:p>
          <a:p>
            <a:r>
              <a:rPr lang="en-US" dirty="0"/>
              <a:t>at </a:t>
            </a:r>
            <a:r>
              <a:rPr lang="en-US" dirty="0" smtClean="0"/>
              <a:t>15 </a:t>
            </a:r>
            <a:r>
              <a:rPr lang="en-US" dirty="0"/>
              <a:t>minute intervals to capture diurnal variability </a:t>
            </a:r>
            <a:r>
              <a:rPr lang="en-US" dirty="0" smtClean="0"/>
              <a:t>over the summer</a:t>
            </a:r>
          </a:p>
          <a:p>
            <a:endParaRPr lang="en-US" dirty="0"/>
          </a:p>
          <a:p>
            <a:r>
              <a:rPr lang="en-US" dirty="0" smtClean="0"/>
              <a:t>PZ and stream gauge, plus </a:t>
            </a:r>
            <a:r>
              <a:rPr lang="en-US" dirty="0" err="1" smtClean="0"/>
              <a:t>baro</a:t>
            </a:r>
            <a:r>
              <a:rPr lang="en-US" dirty="0" smtClean="0"/>
              <a:t> transducer to get </a:t>
            </a:r>
            <a:r>
              <a:rPr lang="en-US" dirty="0" err="1" smtClean="0"/>
              <a:t>thead</a:t>
            </a:r>
            <a:endParaRPr lang="en-US" dirty="0"/>
          </a:p>
        </p:txBody>
      </p:sp>
      <p:pic>
        <p:nvPicPr>
          <p:cNvPr id="1030" name="Picture 6" descr="https://lh4.googleusercontent.com/Fxgu-vd6OLuz47Oh5ZB_GdQLCyi4f-lpNyzRHVkWhFkGutB1Xm7n5Sh6xWgK8DUiR9hEdCwGsRrD0KGUcRvQZJJ1NHpBPdQ-aiXoKNLVU_u9GCjmXpK0o_eStPfJNp77DjpzVBzgCx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099" y="24827993"/>
            <a:ext cx="5632635" cy="358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474720" y="27483148"/>
            <a:ext cx="428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Myrdo</a:t>
            </a:r>
            <a:r>
              <a:rPr lang="en-US" dirty="0" smtClean="0"/>
              <a:t>’ bulk density and porosity</a:t>
            </a:r>
            <a:endParaRPr lang="en-US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181397"/>
              </p:ext>
            </p:extLst>
          </p:nvPr>
        </p:nvGraphicFramePr>
        <p:xfrm>
          <a:off x="15266465" y="22818243"/>
          <a:ext cx="8578272" cy="2534574"/>
        </p:xfrm>
        <a:graphic>
          <a:graphicData uri="http://schemas.openxmlformats.org/drawingml/2006/table">
            <a:tbl>
              <a:tblPr/>
              <a:tblGrid>
                <a:gridCol w="4289136"/>
                <a:gridCol w="4289136"/>
              </a:tblGrid>
              <a:tr h="621822">
                <a:tc>
                  <a:txBody>
                    <a:bodyPr/>
                    <a:lstStyle/>
                    <a:p>
                      <a:pPr rtl="0" fontAlgn="b"/>
                      <a:r>
                        <a:rPr lang="en-US" sz="5400" dirty="0">
                          <a:effectLst/>
                          <a:latin typeface="arial" panose="020B0604020202020204" pitchFamily="34" charset="0"/>
                        </a:rPr>
                        <a:t>TPB </a:t>
                      </a:r>
                    </a:p>
                  </a:txBody>
                  <a:tcPr marL="16423" marR="16423" marT="10949" marB="10949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effectLst/>
                          <a:latin typeface="arial" panose="020B0604020202020204" pitchFamily="34" charset="0"/>
                        </a:rPr>
                        <a:t>0.17529</a:t>
                      </a:r>
                    </a:p>
                  </a:txBody>
                  <a:tcPr marL="16423" marR="16423" marT="10949" marB="10949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1822">
                <a:tc>
                  <a:txBody>
                    <a:bodyPr/>
                    <a:lstStyle/>
                    <a:p>
                      <a:pPr rtl="0" fontAlgn="b"/>
                      <a:r>
                        <a:rPr lang="en-US" sz="5400" dirty="0">
                          <a:effectLst/>
                          <a:latin typeface="arial" panose="020B0604020202020204" pitchFamily="34" charset="0"/>
                        </a:rPr>
                        <a:t>TPC</a:t>
                      </a:r>
                    </a:p>
                  </a:txBody>
                  <a:tcPr marL="16423" marR="16423" marT="10949" marB="10949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effectLst/>
                          <a:latin typeface="arial" panose="020B0604020202020204" pitchFamily="34" charset="0"/>
                        </a:rPr>
                        <a:t>0.07024</a:t>
                      </a:r>
                    </a:p>
                  </a:txBody>
                  <a:tcPr marL="16423" marR="16423" marT="10949" marB="10949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1822">
                <a:tc>
                  <a:txBody>
                    <a:bodyPr/>
                    <a:lstStyle/>
                    <a:p>
                      <a:pPr rtl="0" fontAlgn="b"/>
                      <a:r>
                        <a:rPr lang="en-US" sz="5400">
                          <a:effectLst/>
                          <a:latin typeface="arial" panose="020B0604020202020204" pitchFamily="34" charset="0"/>
                        </a:rPr>
                        <a:t>TPA </a:t>
                      </a:r>
                    </a:p>
                  </a:txBody>
                  <a:tcPr marL="16423" marR="16423" marT="10949" marB="10949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effectLst/>
                          <a:latin typeface="arial" panose="020B0604020202020204" pitchFamily="34" charset="0"/>
                        </a:rPr>
                        <a:t>0.042949</a:t>
                      </a:r>
                    </a:p>
                  </a:txBody>
                  <a:tcPr marL="16423" marR="16423" marT="10949" marB="10949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" name="Rectangle 7"/>
          <p:cNvSpPr>
            <a:spLocks noChangeArrowheads="1"/>
          </p:cNvSpPr>
          <p:nvPr/>
        </p:nvSpPr>
        <p:spPr bwMode="auto">
          <a:xfrm flipV="1">
            <a:off x="27827411" y="3950267"/>
            <a:ext cx="15065612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616166" y="16497198"/>
            <a:ext cx="361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Hydraulic conductivity, m/d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3192720" y="16866530"/>
            <a:ext cx="5071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Hydraulic conductivity varies with location , see image of soils</a:t>
            </a:r>
            <a:endParaRPr lang="en-US" dirty="0"/>
          </a:p>
        </p:txBody>
      </p:sp>
      <p:sp>
        <p:nvSpPr>
          <p:cNvPr id="1024" name="TextBox 1023"/>
          <p:cNvSpPr txBox="1"/>
          <p:nvPr/>
        </p:nvSpPr>
        <p:spPr>
          <a:xfrm>
            <a:off x="1672965" y="24529512"/>
            <a:ext cx="390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Rainfall data</a:t>
            </a:r>
            <a:endParaRPr lang="en-US" dirty="0"/>
          </a:p>
        </p:txBody>
      </p:sp>
      <p:sp>
        <p:nvSpPr>
          <p:cNvPr id="1025" name="TextBox 1024"/>
          <p:cNvSpPr txBox="1"/>
          <p:nvPr/>
        </p:nvSpPr>
        <p:spPr>
          <a:xfrm>
            <a:off x="33649920" y="18055351"/>
            <a:ext cx="3978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Most sensitive </a:t>
            </a:r>
            <a:r>
              <a:rPr lang="en-US" dirty="0" err="1" smtClean="0"/>
              <a:t>param</a:t>
            </a:r>
            <a:r>
              <a:rPr lang="en-US" dirty="0" smtClean="0"/>
              <a:t>:: thermal conductivity</a:t>
            </a:r>
            <a:endParaRPr lang="en-US" dirty="0"/>
          </a:p>
        </p:txBody>
      </p:sp>
      <p:sp>
        <p:nvSpPr>
          <p:cNvPr id="1027" name="TextBox 1026"/>
          <p:cNvSpPr txBox="1"/>
          <p:nvPr/>
        </p:nvSpPr>
        <p:spPr>
          <a:xfrm>
            <a:off x="33515936" y="20646671"/>
            <a:ext cx="424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Head is variable with position</a:t>
            </a:r>
            <a:endParaRPr lang="en-US" dirty="0"/>
          </a:p>
        </p:txBody>
      </p:sp>
      <p:sp>
        <p:nvSpPr>
          <p:cNvPr id="1029" name="TextBox 1028"/>
          <p:cNvSpPr txBox="1"/>
          <p:nvPr/>
        </p:nvSpPr>
        <p:spPr>
          <a:xfrm>
            <a:off x="28376880" y="23856422"/>
            <a:ext cx="527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Expand to 2017, 2018 data sets</a:t>
            </a:r>
            <a:endParaRPr lang="en-US" dirty="0"/>
          </a:p>
        </p:txBody>
      </p:sp>
      <p:sp>
        <p:nvSpPr>
          <p:cNvPr id="1031" name="TextBox 1030"/>
          <p:cNvSpPr txBox="1"/>
          <p:nvPr/>
        </p:nvSpPr>
        <p:spPr>
          <a:xfrm>
            <a:off x="28376880" y="24225754"/>
            <a:ext cx="379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Capture heterogeneity in  parameters</a:t>
            </a:r>
            <a:endParaRPr lang="en-US" dirty="0"/>
          </a:p>
        </p:txBody>
      </p:sp>
      <p:sp>
        <p:nvSpPr>
          <p:cNvPr id="1032" name="TextBox 1031"/>
          <p:cNvSpPr txBox="1"/>
          <p:nvPr/>
        </p:nvSpPr>
        <p:spPr>
          <a:xfrm>
            <a:off x="30443377" y="11634651"/>
            <a:ext cx="323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Heat capacity sensitivity </a:t>
            </a:r>
            <a:r>
              <a:rPr lang="en-US" dirty="0" err="1" smtClean="0"/>
              <a:t>plottt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4108169" y="18124785"/>
            <a:ext cx="11767588" cy="1015663"/>
          </a:xfrm>
          <a:prstGeom prst="rect">
            <a:avLst/>
          </a:prstGeom>
          <a:solidFill>
            <a:srgbClr val="7A00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utiger Light Condensed" panose="020B0406020504020204" pitchFamily="34" charset="0"/>
              </a:rPr>
              <a:t>Results</a:t>
            </a:r>
            <a:endParaRPr lang="en-US" sz="6000" dirty="0">
              <a:solidFill>
                <a:schemeClr val="bg1"/>
              </a:solidFill>
              <a:latin typeface="Frutiger Light Condensed" panose="020B0406020504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927" y="11274110"/>
            <a:ext cx="1362075" cy="14859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995883" y="7876280"/>
            <a:ext cx="7203354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/>
              <a:t>Second Creek is a wild rice stream located in Minnesota’s </a:t>
            </a:r>
            <a:r>
              <a:rPr lang="en-US" sz="3200" dirty="0"/>
              <a:t>I</a:t>
            </a:r>
            <a:r>
              <a:rPr lang="en-US" sz="3200" dirty="0" smtClean="0"/>
              <a:t>ron Range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/>
              <a:t>Want to understand how mining derived sulfate affects biogeochemical cycling at Second Creek</a:t>
            </a:r>
          </a:p>
          <a:p>
            <a:r>
              <a:rPr lang="en-US" sz="3200" dirty="0" smtClean="0"/>
              <a:t>Especially interested in </a:t>
            </a:r>
            <a:r>
              <a:rPr lang="en-US" sz="3200" dirty="0" err="1" smtClean="0"/>
              <a:t>hyporheic</a:t>
            </a:r>
            <a:r>
              <a:rPr lang="en-US" sz="3200" dirty="0" smtClean="0"/>
              <a:t> zone because it has strong influence on aquatic plants rooted there (</a:t>
            </a:r>
            <a:r>
              <a:rPr lang="en-US" sz="3200" dirty="0"/>
              <a:t>(Hayashi &amp; </a:t>
            </a:r>
            <a:r>
              <a:rPr lang="en-US" sz="3200" dirty="0" err="1"/>
              <a:t>Rosenberry</a:t>
            </a:r>
            <a:r>
              <a:rPr lang="en-US" sz="3200" dirty="0"/>
              <a:t> 2002; Kurtz et al</a:t>
            </a:r>
            <a:r>
              <a:rPr lang="en-US" sz="3200" dirty="0" smtClean="0"/>
              <a:t>.)2007).)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/>
              <a:t>Hyporheic</a:t>
            </a:r>
            <a:r>
              <a:rPr lang="en-US" sz="3200" dirty="0" smtClean="0"/>
              <a:t> flux  controls the sediment geochemical gradient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/>
              <a:t>Goal:quantify</a:t>
            </a:r>
            <a:r>
              <a:rPr lang="en-US" sz="3200" dirty="0" smtClean="0"/>
              <a:t> </a:t>
            </a:r>
            <a:r>
              <a:rPr lang="en-US" sz="3200" dirty="0" err="1" smtClean="0"/>
              <a:t>hyporheic</a:t>
            </a:r>
            <a:r>
              <a:rPr lang="en-US" sz="3200" dirty="0" smtClean="0"/>
              <a:t> flux at the site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Regional flow west to ease</a:t>
            </a:r>
            <a:endParaRPr lang="en-US" sz="32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0646" y="16374020"/>
            <a:ext cx="5715000" cy="3752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4160101" y="21216047"/>
                <a:ext cx="1459566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101" y="21216047"/>
                <a:ext cx="1459566" cy="61824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2376401" y="20531111"/>
                <a:ext cx="6391301" cy="720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𝑑h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𝑑h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+(1−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01" y="20531111"/>
                <a:ext cx="6391301" cy="72032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9752594"/>
                  </p:ext>
                </p:extLst>
              </p:nvPr>
            </p:nvGraphicFramePr>
            <p:xfrm>
              <a:off x="8746038" y="16316685"/>
              <a:ext cx="3577847" cy="4638315"/>
            </p:xfrm>
            <a:graphic>
              <a:graphicData uri="http://schemas.openxmlformats.org/drawingml/2006/table">
                <a:tbl>
                  <a:tblPr firstRow="1" firstCol="1" bandRow="1">
                    <a:tableStyleId>{5202B0CA-FC54-4496-8BCA-5EF66A818D29}</a:tableStyleId>
                  </a:tblPr>
                  <a:tblGrid>
                    <a:gridCol w="2699202"/>
                    <a:gridCol w="878645"/>
                  </a:tblGrid>
                  <a:tr h="3486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Parameter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Symbol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705166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Hydraulic </a:t>
                          </a:r>
                          <a:r>
                            <a:rPr lang="en-US" sz="1800" dirty="0" smtClean="0">
                              <a:effectLst/>
                            </a:rPr>
                            <a:t>conductivity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58223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Porosity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φ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62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Saturated </a:t>
                          </a:r>
                          <a:r>
                            <a:rPr lang="en-US" sz="1800" dirty="0" smtClean="0">
                              <a:effectLst/>
                            </a:rPr>
                            <a:t>thermal conductivity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Sediment </a:t>
                          </a:r>
                          <a:r>
                            <a:rPr lang="en-US" sz="1800" dirty="0" smtClean="0">
                              <a:effectLst/>
                            </a:rPr>
                            <a:t>heat capacity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Water heat capacity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 smtClean="0">
                              <a:effectLst/>
                            </a:rPr>
                            <a:t>head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486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Dispersity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α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52689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</a:rPr>
                            <a:t>Hyporheic</a:t>
                          </a:r>
                          <a:r>
                            <a:rPr lang="en-US" sz="1800" dirty="0">
                              <a:effectLst/>
                            </a:rPr>
                            <a:t> flux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7415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Temperature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9752594"/>
                  </p:ext>
                </p:extLst>
              </p:nvPr>
            </p:nvGraphicFramePr>
            <p:xfrm>
              <a:off x="8746038" y="16316685"/>
              <a:ext cx="3577847" cy="4638315"/>
            </p:xfrm>
            <a:graphic>
              <a:graphicData uri="http://schemas.openxmlformats.org/drawingml/2006/table">
                <a:tbl>
                  <a:tblPr firstRow="1" firstCol="1" bandRow="1">
                    <a:tableStyleId>{5202B0CA-FC54-4496-8BCA-5EF66A818D29}</a:tableStyleId>
                  </a:tblPr>
                  <a:tblGrid>
                    <a:gridCol w="2699202"/>
                    <a:gridCol w="878645"/>
                  </a:tblGrid>
                  <a:tr h="3486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Parameter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effectLst/>
                            </a:rPr>
                            <a:t>Symbol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705166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Hydraulic </a:t>
                          </a:r>
                          <a:r>
                            <a:rPr lang="en-US" sz="1800" dirty="0" smtClean="0">
                              <a:effectLst/>
                            </a:rPr>
                            <a:t>conductivity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l="-309028" t="-58621" r="-1389" b="-514655"/>
                          </a:stretch>
                        </a:blipFill>
                      </a:tcPr>
                    </a:tc>
                  </a:tr>
                  <a:tr h="58223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Porosity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φ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62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Saturated </a:t>
                          </a:r>
                          <a:r>
                            <a:rPr lang="en-US" sz="1800" dirty="0" smtClean="0">
                              <a:effectLst/>
                            </a:rPr>
                            <a:t>thermal conductivity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l="-309028" t="-274510" r="-1389" b="-391176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Sediment </a:t>
                          </a:r>
                          <a:r>
                            <a:rPr lang="en-US" sz="1800" dirty="0" smtClean="0">
                              <a:effectLst/>
                            </a:rPr>
                            <a:t>heat capacity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l="-309028" t="-626230" r="-1389" b="-554098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Water heat capacity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l="-309028" t="-738333" r="-1389" b="-463333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 smtClean="0">
                              <a:effectLst/>
                            </a:rPr>
                            <a:t>head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l="-309028" t="-773846" r="-1389" b="-327692"/>
                          </a:stretch>
                        </a:blipFill>
                      </a:tcPr>
                    </a:tc>
                  </a:tr>
                  <a:tr h="3486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Dispersity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α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52689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</a:rPr>
                            <a:t>Hyporheic</a:t>
                          </a:r>
                          <a:r>
                            <a:rPr lang="en-US" sz="1800" dirty="0">
                              <a:effectLst/>
                            </a:rPr>
                            <a:t> flux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l="-309028" t="-718391" r="-1389" b="-79310"/>
                          </a:stretch>
                        </a:blipFill>
                      </a:tcPr>
                    </a:tc>
                  </a:tr>
                  <a:tr h="37415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Temperature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l="-309028" t="-1167213" r="-1389" b="-1311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2" name="Rectangle 3"/>
          <p:cNvSpPr>
            <a:spLocks noChangeArrowheads="1"/>
          </p:cNvSpPr>
          <p:nvPr/>
        </p:nvSpPr>
        <p:spPr bwMode="auto">
          <a:xfrm>
            <a:off x="8595484" y="17293357"/>
            <a:ext cx="384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9481194" y="15919998"/>
                <a:ext cx="2381165" cy="7876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𝑆𝑖</m:t>
                              </m:r>
                            </m:sub>
                          </m:sSub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𝑆𝑜𝑚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𝑆𝑜𝑚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1194" y="15919998"/>
                <a:ext cx="2381165" cy="78765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22299316" y="16453215"/>
                <a:ext cx="34538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𝑆𝑜𝑚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𝑆𝑜𝑚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9316" y="16453215"/>
                <a:ext cx="3453831" cy="461665"/>
              </a:xfrm>
              <a:prstGeom prst="rect">
                <a:avLst/>
              </a:prstGeom>
              <a:blipFill rotWithShape="0">
                <a:blip r:embed="rId1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5570787" y="15852159"/>
                <a:ext cx="37875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𝑏𝑢𝑙𝑘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𝑆𝑜𝑚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𝑠𝑜𝑚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0787" y="15852159"/>
                <a:ext cx="3787511" cy="461665"/>
              </a:xfrm>
              <a:prstGeom prst="rect">
                <a:avLst/>
              </a:prstGeom>
              <a:blipFill rotWithShape="0">
                <a:blip r:embed="rId1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16477591" y="16523218"/>
                <a:ext cx="22660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𝑆𝑜𝑚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7591" y="16523218"/>
                <a:ext cx="2266005" cy="461665"/>
              </a:xfrm>
              <a:prstGeom prst="rect">
                <a:avLst/>
              </a:prstGeom>
              <a:blipFill rotWithShape="0">
                <a:blip r:embed="rId17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/>
          <p:cNvSpPr txBox="1"/>
          <p:nvPr/>
        </p:nvSpPr>
        <p:spPr>
          <a:xfrm>
            <a:off x="16878652" y="10673565"/>
            <a:ext cx="2054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Wetland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9246566" y="9387559"/>
            <a:ext cx="16417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Stream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 Channel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944744" y="10899930"/>
            <a:ext cx="15023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Stream 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channel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4816679" y="13149877"/>
            <a:ext cx="101053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Sediment is characterized by high organic content, low dry bulk density, high porosity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Dry bulk density used to estimate the fraction silicate and SOM (80-90% SOM)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Thermal properties constrained based on </a:t>
            </a:r>
            <a:r>
              <a:rPr lang="en-US" sz="3200" dirty="0" err="1" smtClean="0"/>
              <a:t>Farouki</a:t>
            </a:r>
            <a:r>
              <a:rPr lang="en-US" sz="3200" dirty="0" smtClean="0"/>
              <a:t> et al – low conductivity, high heat capacity (high porosity and high organic content). </a:t>
            </a:r>
            <a:endParaRPr lang="en-US" sz="3200" dirty="0"/>
          </a:p>
        </p:txBody>
      </p:sp>
      <p:sp>
        <p:nvSpPr>
          <p:cNvPr id="63" name="TextBox 62"/>
          <p:cNvSpPr txBox="1"/>
          <p:nvPr/>
        </p:nvSpPr>
        <p:spPr>
          <a:xfrm>
            <a:off x="3368165" y="15900286"/>
            <a:ext cx="4664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Model  workflow</a:t>
            </a:r>
            <a:endParaRPr lang="en-US" sz="3200" dirty="0"/>
          </a:p>
        </p:txBody>
      </p:sp>
      <p:cxnSp>
        <p:nvCxnSpPr>
          <p:cNvPr id="1035" name="Straight Connector 1034"/>
          <p:cNvCxnSpPr/>
          <p:nvPr/>
        </p:nvCxnSpPr>
        <p:spPr>
          <a:xfrm flipH="1" flipV="1">
            <a:off x="5038146" y="20891273"/>
            <a:ext cx="1255974" cy="633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/>
          <p:cNvSpPr txBox="1"/>
          <p:nvPr/>
        </p:nvSpPr>
        <p:spPr>
          <a:xfrm>
            <a:off x="6705600" y="21432228"/>
            <a:ext cx="271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Objective of inverse modeling is to fit K</a:t>
            </a:r>
            <a:endParaRPr lang="en-US" dirty="0"/>
          </a:p>
        </p:txBody>
      </p:sp>
      <p:cxnSp>
        <p:nvCxnSpPr>
          <p:cNvPr id="1040" name="Straight Connector 1039"/>
          <p:cNvCxnSpPr/>
          <p:nvPr/>
        </p:nvCxnSpPr>
        <p:spPr>
          <a:xfrm flipV="1">
            <a:off x="20234031" y="21755393"/>
            <a:ext cx="1461880" cy="15363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TextBox 1041"/>
          <p:cNvSpPr txBox="1"/>
          <p:nvPr/>
        </p:nvSpPr>
        <p:spPr>
          <a:xfrm>
            <a:off x="17610594" y="22024074"/>
            <a:ext cx="353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0.18 m/d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043" name="Picture 10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81341" y="20099107"/>
            <a:ext cx="3651375" cy="3208784"/>
          </a:xfrm>
          <a:prstGeom prst="rect">
            <a:avLst/>
          </a:prstGeom>
        </p:spPr>
      </p:pic>
      <p:sp>
        <p:nvSpPr>
          <p:cNvPr id="1045" name="TextBox 1044"/>
          <p:cNvSpPr txBox="1"/>
          <p:nvPr/>
        </p:nvSpPr>
        <p:spPr>
          <a:xfrm>
            <a:off x="20470200" y="22378719"/>
            <a:ext cx="359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Flux at each </a:t>
            </a:r>
            <a:r>
              <a:rPr lang="en-US" dirty="0" err="1" smtClean="0"/>
              <a:t>pont</a:t>
            </a:r>
            <a:r>
              <a:rPr lang="en-US" dirty="0" smtClean="0"/>
              <a:t> over summer</a:t>
            </a:r>
            <a:endParaRPr lang="en-US" dirty="0"/>
          </a:p>
        </p:txBody>
      </p:sp>
      <p:sp>
        <p:nvSpPr>
          <p:cNvPr id="1046" name="TextBox 1045"/>
          <p:cNvSpPr txBox="1"/>
          <p:nvPr/>
        </p:nvSpPr>
        <p:spPr>
          <a:xfrm>
            <a:off x="15252795" y="23856422"/>
            <a:ext cx="38522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Hydraulic conductivity varies across the transect</a:t>
            </a:r>
            <a:endParaRPr lang="en-US" dirty="0"/>
          </a:p>
        </p:txBody>
      </p:sp>
      <p:sp>
        <p:nvSpPr>
          <p:cNvPr id="1047" name="TextBox 1046"/>
          <p:cNvSpPr txBox="1"/>
          <p:nvPr/>
        </p:nvSpPr>
        <p:spPr>
          <a:xfrm>
            <a:off x="30422463" y="12238084"/>
            <a:ext cx="366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Include </a:t>
            </a:r>
            <a:r>
              <a:rPr lang="en-US" dirty="0" err="1" smtClean="0"/>
              <a:t>sse</a:t>
            </a:r>
            <a:r>
              <a:rPr lang="en-US" dirty="0" smtClean="0"/>
              <a:t> error on each</a:t>
            </a:r>
            <a:endParaRPr lang="en-US" dirty="0"/>
          </a:p>
        </p:txBody>
      </p:sp>
      <p:sp>
        <p:nvSpPr>
          <p:cNvPr id="1048" name="TextBox 1047"/>
          <p:cNvSpPr txBox="1"/>
          <p:nvPr/>
        </p:nvSpPr>
        <p:spPr>
          <a:xfrm>
            <a:off x="28616166" y="20383018"/>
            <a:ext cx="2600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consistent upwards flux</a:t>
            </a:r>
            <a:endParaRPr lang="en-US" dirty="0"/>
          </a:p>
        </p:txBody>
      </p:sp>
      <p:pic>
        <p:nvPicPr>
          <p:cNvPr id="1049" name="Picture 10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705658" y="12700060"/>
            <a:ext cx="5157201" cy="1983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414" y="21682496"/>
            <a:ext cx="7877054" cy="4705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6414" y="7956856"/>
            <a:ext cx="6181928" cy="38607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9158" y="12302869"/>
            <a:ext cx="5666500" cy="353887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1039" y="26656527"/>
            <a:ext cx="6802640" cy="150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8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3283</TotalTime>
  <Words>420</Words>
  <Application>Microsoft Office PowerPoint</Application>
  <PresentationFormat>Custom</PresentationFormat>
  <Paragraphs>90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Arial</vt:lpstr>
      <vt:lpstr>Calibri</vt:lpstr>
      <vt:lpstr>Calibri Light</vt:lpstr>
      <vt:lpstr>Cambria Math</vt:lpstr>
      <vt:lpstr>Frutiger Light Condensed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Lange</dc:creator>
  <cp:lastModifiedBy>dave Lange</cp:lastModifiedBy>
  <cp:revision>48</cp:revision>
  <dcterms:created xsi:type="dcterms:W3CDTF">2018-03-13T23:17:38Z</dcterms:created>
  <dcterms:modified xsi:type="dcterms:W3CDTF">2018-03-19T19:52:48Z</dcterms:modified>
</cp:coreProperties>
</file>